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ac06719d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ac06719d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ac06719d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ac06719d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ac06719d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ac06719d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ac06719d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ac06719d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ac06719d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ac06719d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ac06719d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ac06719d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ac06719d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ac06719d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ac06719d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ac06719d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ac06719d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ac06719d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ac06719d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ac06719d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ac06719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ac06719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ac06719d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ac06719d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ac06719d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ac06719d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ac06719d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ac06719d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ac06719d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ac06719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ac06719d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ac06719d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ac06719d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ac06719d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ac06719d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ac06719d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ac06719d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ac06719d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CFE2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nathancatania/ryurest" TargetMode="External"/><Relationship Id="rId4" Type="http://schemas.openxmlformats.org/officeDocument/2006/relationships/hyperlink" Target="https://github.com/nathancatania/ryurest" TargetMode="External"/><Relationship Id="rId5" Type="http://schemas.openxmlformats.org/officeDocument/2006/relationships/hyperlink" Target="https://pypi.org/project/ryurest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ypi.org/project/ryurest/" TargetMode="External"/><Relationship Id="rId4" Type="http://schemas.openxmlformats.org/officeDocument/2006/relationships/hyperlink" Target="https://inside-openflow.com/2016/06/23/interactive-ryu-with-postman/" TargetMode="External"/><Relationship Id="rId5" Type="http://schemas.openxmlformats.org/officeDocument/2006/relationships/hyperlink" Target="https://github.com/nathancatania/ryurest/blob/master/demos/functional_demo.py" TargetMode="External"/><Relationship Id="rId6" Type="http://schemas.openxmlformats.org/officeDocument/2006/relationships/hyperlink" Target="https://www.opennetworking.org/wp-content/uploads/2014/10/openflow-spec-v1.3.3.pdf" TargetMode="External"/><Relationship Id="rId7" Type="http://schemas.openxmlformats.org/officeDocument/2006/relationships/hyperlink" Target="https://www.brianlinkletter.com/how-to-use-miniedit-mininets-graphical-user-interfac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stackoverflow.com/questions/45185910/adding-an-ip-based-flow-entry-using-ryu-rest-api" TargetMode="External"/><Relationship Id="rId4" Type="http://schemas.openxmlformats.org/officeDocument/2006/relationships/hyperlink" Target="https://ryu.readthedocs.io/en/latest/ryu_app_api.html" TargetMode="External"/><Relationship Id="rId9" Type="http://schemas.openxmlformats.org/officeDocument/2006/relationships/hyperlink" Target="https://media.readthedocs.org/pdf/ryu/latest/ryu.pdf" TargetMode="External"/><Relationship Id="rId5" Type="http://schemas.openxmlformats.org/officeDocument/2006/relationships/hyperlink" Target="https://wildanmsyah.wordpress.com/2018/01/13/multipath-routing-with-load-balancing-using-ryu-openflow-controller/" TargetMode="External"/><Relationship Id="rId6" Type="http://schemas.openxmlformats.org/officeDocument/2006/relationships/hyperlink" Target="http://openstate-sdn.org/" TargetMode="External"/><Relationship Id="rId7" Type="http://schemas.openxmlformats.org/officeDocument/2006/relationships/hyperlink" Target="http://www.cs.ucc.ie/~ak18/MiniNAM/examples" TargetMode="External"/><Relationship Id="rId8" Type="http://schemas.openxmlformats.org/officeDocument/2006/relationships/hyperlink" Target="https://ryu-docs.readthedocs.io/en/stable/gui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s://www.ip-finder.me/ip-full-list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187450" y="2426625"/>
            <a:ext cx="8964600" cy="16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FINAL PROJECT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SDN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06666"/>
                </a:solidFill>
              </a:rPr>
              <a:t>INTELLIGENT TIME VARIANT FIREWALL(ITVF)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56550" y="41577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</a:t>
            </a:r>
            <a:r>
              <a:rPr b="1" lang="en-GB">
                <a:solidFill>
                  <a:srgbClr val="000000"/>
                </a:solidFill>
              </a:rPr>
              <a:t>Palash Ijari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RUN THE ITVF 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14625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25" y="1017725"/>
            <a:ext cx="8788175" cy="40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The FIREWALL Automatically turns UP and goes DOWN  with respect to TIME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 rotWithShape="1">
          <a:blip r:embed="rId3">
            <a:alphaModFix/>
          </a:blip>
          <a:srcRect b="0" l="0" r="0" t="49323"/>
          <a:stretch/>
        </p:blipFill>
        <p:spPr>
          <a:xfrm>
            <a:off x="863225" y="1392725"/>
            <a:ext cx="7081374" cy="354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 txBox="1"/>
          <p:nvPr/>
        </p:nvSpPr>
        <p:spPr>
          <a:xfrm>
            <a:off x="948600" y="3959825"/>
            <a:ext cx="30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863225" y="3871575"/>
            <a:ext cx="2768700" cy="97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IN</a:t>
            </a:r>
            <a:r>
              <a:rPr lang="en-GB">
                <a:latin typeface="Georgia"/>
                <a:ea typeface="Georgia"/>
                <a:cs typeface="Georgia"/>
                <a:sym typeface="Georgia"/>
              </a:rPr>
              <a:t>ACTIVE/ACTIVE FIREWALL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75" y="1152475"/>
            <a:ext cx="8967525" cy="3991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/>
        </p:nvSpPr>
        <p:spPr>
          <a:xfrm>
            <a:off x="154425" y="1886150"/>
            <a:ext cx="8614500" cy="1886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ACTIVE FIREWALL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00" y="1400825"/>
            <a:ext cx="4410526" cy="302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100" y="1400825"/>
            <a:ext cx="4247201" cy="30222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/>
        </p:nvSpPr>
        <p:spPr>
          <a:xfrm>
            <a:off x="408125" y="4643700"/>
            <a:ext cx="79638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path from the secure area is blocked while the packets are routed through other path</a:t>
            </a:r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0" y="2040575"/>
            <a:ext cx="3474600" cy="860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4632675" y="3198750"/>
            <a:ext cx="3474600" cy="684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33050" y="3507600"/>
            <a:ext cx="3673200" cy="309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25"/>
          <p:cNvCxnSpPr>
            <a:stCxn id="169" idx="3"/>
            <a:endCxn id="170" idx="1"/>
          </p:cNvCxnSpPr>
          <p:nvPr/>
        </p:nvCxnSpPr>
        <p:spPr>
          <a:xfrm>
            <a:off x="3474600" y="2470775"/>
            <a:ext cx="1158000" cy="1070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$$$</a:t>
            </a:r>
            <a:r>
              <a:rPr lang="en-GB">
                <a:latin typeface="Georgia"/>
                <a:ea typeface="Georgia"/>
                <a:cs typeface="Georgia"/>
                <a:sym typeface="Georgia"/>
              </a:rPr>
              <a:t> APPLICATIONS </a:t>
            </a:r>
            <a:r>
              <a:rPr lang="en-GB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$$$</a:t>
            </a:r>
            <a:endParaRPr>
              <a:solidFill>
                <a:srgbClr val="6AA84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6"/>
          <p:cNvPicPr preferRelativeResize="0"/>
          <p:nvPr/>
        </p:nvPicPr>
        <p:blipFill rotWithShape="1">
          <a:blip r:embed="rId3">
            <a:alphaModFix/>
          </a:blip>
          <a:srcRect b="17007" l="15828" r="48116" t="8659"/>
          <a:stretch/>
        </p:blipFill>
        <p:spPr>
          <a:xfrm>
            <a:off x="4401075" y="1054875"/>
            <a:ext cx="4367900" cy="361494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6"/>
          <p:cNvSpPr txBox="1"/>
          <p:nvPr/>
        </p:nvSpPr>
        <p:spPr>
          <a:xfrm>
            <a:off x="4555450" y="1411850"/>
            <a:ext cx="2294400" cy="2537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 txBox="1"/>
          <p:nvPr/>
        </p:nvSpPr>
        <p:spPr>
          <a:xfrm>
            <a:off x="463275" y="1312600"/>
            <a:ext cx="3893700" cy="30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System can also be used to Change the forwarding actions accordingly to with the TIME.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Imagine h1 is a company which wants to connect to h2 and ImpServer is also a company which dosen’t use it’s bandwidth at certain time of the day, During this time of the day we could automatically setup a path for H1 and H2 and also check for malicious IP’s as earlier. The middle boxes could be added and company’s H1 and H2 could be charged on their USAGE.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THANK-YOU 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600"/>
              <a:t>      </a:t>
            </a:r>
            <a:r>
              <a:rPr lang="en-GB" sz="9600"/>
              <a:t>DEMO</a:t>
            </a:r>
            <a:endParaRPr sz="9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DEPENDENCIES TO DOWNLOAD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RYU</a:t>
            </a:r>
            <a:endParaRPr/>
          </a:p>
          <a:p>
            <a:pPr indent="-298450" lvl="0" marL="457200" marR="139700" rtl="0" algn="l">
              <a:spcBef>
                <a:spcPts val="2300"/>
              </a:spcBef>
              <a:spcAft>
                <a:spcPts val="0"/>
              </a:spcAft>
              <a:buClr>
                <a:srgbClr val="6C6C6C"/>
              </a:buClr>
              <a:buSzPts val="1100"/>
              <a:buFont typeface="Oswald"/>
              <a:buAutoNum type="arabicParenR"/>
            </a:pPr>
            <a:r>
              <a:rPr lang="en-GB" sz="1100">
                <a:solidFill>
                  <a:srgbClr val="6C6C6C"/>
                </a:solidFill>
                <a:highlight>
                  <a:srgbClr val="F9F9F9"/>
                </a:highlight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GB" sz="1100">
                <a:solidFill>
                  <a:srgbClr val="6C6C6C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</a:rPr>
              <a:t> $ pip install ryurest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-298450" lvl="0" marL="457200" marR="139700" rtl="0" algn="l"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1100"/>
              <a:buFont typeface="Impact"/>
              <a:buAutoNum type="arabicParenR"/>
            </a:pPr>
            <a:r>
              <a:rPr lang="en-GB" sz="1100">
                <a:solidFill>
                  <a:srgbClr val="6C6C6C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</a:rPr>
              <a:t>$ git clone </a:t>
            </a:r>
            <a:r>
              <a:rPr lang="en-GB" sz="1100" u="sng">
                <a:solidFill>
                  <a:schemeClr val="hlink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  <a:hlinkClick r:id="rId3"/>
              </a:rPr>
              <a:t>https://github.com/nathancatania/ryures</a:t>
            </a:r>
            <a:r>
              <a:rPr lang="en-GB" sz="1100" u="sng">
                <a:solidFill>
                  <a:schemeClr val="hlink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  <a:hlinkClick r:id="rId4"/>
              </a:rPr>
              <a:t>t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13970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6C6C6C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</a:rPr>
              <a:t>For More Information please follow the link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13970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  <a:hlinkClick r:id="rId5"/>
              </a:rPr>
              <a:t>https://pypi.org/project/ryurest/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13970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6C6C6C"/>
                </a:solidFill>
                <a:highlight>
                  <a:srgbClr val="F9F9F9"/>
                </a:highlight>
                <a:latin typeface="Impact"/>
                <a:ea typeface="Impact"/>
                <a:cs typeface="Impact"/>
                <a:sym typeface="Impact"/>
              </a:rPr>
              <a:t>Also place the file ryu_multipath.py in the folder    ryu/ryu/app</a:t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marR="13970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457200" marR="13970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C6C6C"/>
              </a:solidFill>
              <a:highlight>
                <a:srgbClr val="F9F9F9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RUNNING INSTRUCTIONS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RYU: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Please Place the files provided 1)TESTRYU.py  2)KNN.py   3)Malware.txt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 one directory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And As explained before please place the ryu_multipath.py in ryu/ryu/app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 first terminal run this Command to start the controller(cd to ryu/ryu/app):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606666"/>
                </a:solidFill>
                <a:highlight>
                  <a:srgbClr val="F5F7F7"/>
                </a:highlight>
                <a:latin typeface="Courier New"/>
                <a:ea typeface="Courier New"/>
                <a:cs typeface="Courier New"/>
                <a:sym typeface="Courier New"/>
              </a:rPr>
              <a:t>ryu-manager --observe-links ryu_multipath.py ryu.app.ofctl_rest</a:t>
            </a:r>
            <a:endParaRPr sz="1500">
              <a:solidFill>
                <a:srgbClr val="606666"/>
              </a:solidFill>
              <a:highlight>
                <a:srgbClr val="F5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606666"/>
                </a:solidFill>
                <a:highlight>
                  <a:srgbClr val="F5F7F7"/>
                </a:highlight>
                <a:latin typeface="Courier New"/>
                <a:ea typeface="Courier New"/>
                <a:cs typeface="Courier New"/>
                <a:sym typeface="Courier New"/>
              </a:rPr>
              <a:t>In the Second Terminal RUN the TESTRYU.py </a:t>
            </a:r>
            <a:endParaRPr sz="1500">
              <a:solidFill>
                <a:srgbClr val="606666"/>
              </a:solidFill>
              <a:highlight>
                <a:srgbClr val="F5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606666"/>
              </a:solidFill>
              <a:highlight>
                <a:srgbClr val="F5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 Mininet/Miniedit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the Topology Include the mininet Files in mininet and open it in Miniedit.py and run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FILE Enclosures: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1The TESTRYU.py contains the files to push and delete the flows according to teh time(Please Install all the libraries included at the starting of the program)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2)The KNN.py contains the program running Nearest-Neighbour Algorithm also contains a list of all the Malicious IP’s.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3)The Malware.txt contains needs to contains only 1 IP address which needs to be checked by the system for Malware detection.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References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https://pypi.org/project/ryurest/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https://inside-openflow.com/2016/06/23/interactive-ryu-with-postman/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https://github.com/nathancatania/ryurest/blob/master/demos/functional_demo.py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https://www.opennetworking.org/wp-content/uploads/2014/10/openflow-spec-v1.3.3.pdf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7"/>
              </a:rPr>
              <a:t>https://www.brianlinkletter.com/how-to-use-miniedit-mininets-graphical-user-interface/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234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PROBLEM STATEMENT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86775" y="1114052"/>
            <a:ext cx="8857200" cy="4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latin typeface="Oswald"/>
                <a:ea typeface="Oswald"/>
                <a:cs typeface="Oswald"/>
                <a:sym typeface="Oswald"/>
              </a:rPr>
              <a:t>To create a Firewall which blocks the malicious IP address and reroutes the IP’s which could be a Potential threat in the future.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00" y="2195000"/>
            <a:ext cx="8520600" cy="287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References continued...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7" name="Google Shape;21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3"/>
              </a:rPr>
              <a:t>https://stackoverflow.com/questions/45185910/adding-an-ip-based-flow-entry-using-ryu-rest-api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4"/>
              </a:rPr>
              <a:t>https://ryu.readthedocs.io/en/latest/ryu_app_api.html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5"/>
              </a:rPr>
              <a:t>https://wildanmsyah.wordpress.com/2018/01/13/multipath-routing-with-load-balancing-using-ryu-openflow-controller/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6"/>
              </a:rPr>
              <a:t>http://openstate-sdn.org/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/>
              <a:t>Interesting Concept:</a:t>
            </a:r>
            <a:r>
              <a:rPr lang="en-GB" sz="1200" u="sng">
                <a:solidFill>
                  <a:schemeClr val="hlink"/>
                </a:solidFill>
                <a:hlinkClick r:id="rId7"/>
              </a:rPr>
              <a:t>http://www.cs.ucc.ie/~ak18/MiniNAM/examples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8"/>
              </a:rPr>
              <a:t>https://ryu-docs.readthedocs.io/en/stable/gui.html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hlink"/>
                </a:solidFill>
                <a:hlinkClick r:id="rId9"/>
              </a:rPr>
              <a:t>https://media.readthedocs.org/pdf/ryu/latest/ryu.pdf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34475" y="42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Research on Malicious IP’s and Firewall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875" y="1229325"/>
            <a:ext cx="4486426" cy="31716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419150" y="1229325"/>
            <a:ext cx="3728400" cy="32328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latest research on Malicious IP address says, that the IP’s used by hackers have some similarity between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 has been provided by many datastores such as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https://www.ip-finder.me/ip-full-list/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About the malicious IP’s blocked by all the websites around the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can use this trend in the data to block the IP’s which can be a potential threat in the Future using Machine learning.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6430575" y="739025"/>
            <a:ext cx="63534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23450" y="400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Machine learning</a:t>
            </a:r>
            <a:r>
              <a:rPr lang="en-GB"/>
              <a:t> 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mpact"/>
                <a:ea typeface="Impact"/>
                <a:cs typeface="Impact"/>
                <a:sym typeface="Impact"/>
              </a:rPr>
              <a:t>K-Nearest Neighbour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425" y="1091976"/>
            <a:ext cx="5743575" cy="405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86775" y="1599375"/>
            <a:ext cx="2834700" cy="34746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supervised-classification Algorithm which works on the nearest neighbour policy and labels the data based on the nearest neighbours of the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 used here is IP address and they have been converted into a 32 bit unique integer using the “IPaddress” module in python.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Georgia"/>
                <a:ea typeface="Georgia"/>
                <a:cs typeface="Georgia"/>
                <a:sym typeface="Georgia"/>
              </a:rPr>
              <a:t>PROPOSED SOLUTION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                              </a:t>
            </a:r>
            <a:r>
              <a:rPr lang="en-GB" sz="24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INTELLIGENT TIME VARIANT FIREWALL(ITVF)</a:t>
            </a:r>
            <a:endParaRPr sz="2400">
              <a:solidFill>
                <a:srgbClr val="FF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Impact"/>
                <a:ea typeface="Impact"/>
                <a:cs typeface="Impact"/>
                <a:sym typeface="Impact"/>
              </a:rPr>
              <a:t>A temporal based SDN solution which works on Nearest-Neighbour to detect the malicious IP addresses ,route them through  different paths and block them when threat is confirmed.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Topology Used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4511325" y="1389800"/>
            <a:ext cx="1963500" cy="2945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17007" l="15828" r="48116" t="8659"/>
          <a:stretch/>
        </p:blipFill>
        <p:spPr>
          <a:xfrm>
            <a:off x="4401075" y="1054875"/>
            <a:ext cx="4114251" cy="361494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794175" y="-132350"/>
            <a:ext cx="63534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4577525" y="1455975"/>
            <a:ext cx="2195100" cy="1875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8"/>
          <p:cNvCxnSpPr/>
          <p:nvPr/>
        </p:nvCxnSpPr>
        <p:spPr>
          <a:xfrm rot="10800000">
            <a:off x="2426625" y="1654375"/>
            <a:ext cx="2371500" cy="78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8"/>
          <p:cNvSpPr txBox="1"/>
          <p:nvPr/>
        </p:nvSpPr>
        <p:spPr>
          <a:xfrm>
            <a:off x="722400" y="1334675"/>
            <a:ext cx="19635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mpact"/>
                <a:ea typeface="Impact"/>
                <a:cs typeface="Impact"/>
                <a:sym typeface="Impact"/>
              </a:rPr>
              <a:t>Secured SERVER AREA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551500" y="1919250"/>
            <a:ext cx="1797900" cy="25260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Here we could see that there are two paths to H2 where multipath-routing has been enabled but one part is more vulnerable to attacks than the other.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Explanation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3507575" y="3187700"/>
            <a:ext cx="1400700" cy="926700"/>
          </a:xfrm>
          <a:prstGeom prst="rect">
            <a:avLst/>
          </a:prstGeom>
          <a:noFill/>
          <a:ln cap="flat" cmpd="sng" w="9525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SDN FRAMEWORK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1753775" y="2213250"/>
            <a:ext cx="1577400" cy="7170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RYU-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CONTROLLER</a:t>
            </a:r>
            <a:endParaRPr/>
          </a:p>
        </p:txBody>
      </p:sp>
      <p:sp>
        <p:nvSpPr>
          <p:cNvPr id="107" name="Google Shape;107;p19"/>
          <p:cNvSpPr txBox="1"/>
          <p:nvPr/>
        </p:nvSpPr>
        <p:spPr>
          <a:xfrm>
            <a:off x="3706125" y="1323625"/>
            <a:ext cx="1577400" cy="7170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Controller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6441600" y="1422900"/>
            <a:ext cx="19194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Malicious database</a:t>
            </a:r>
            <a:endParaRPr/>
          </a:p>
        </p:txBody>
      </p:sp>
      <p:cxnSp>
        <p:nvCxnSpPr>
          <p:cNvPr id="109" name="Google Shape;109;p19"/>
          <p:cNvCxnSpPr>
            <a:stCxn id="105" idx="1"/>
          </p:cNvCxnSpPr>
          <p:nvPr/>
        </p:nvCxnSpPr>
        <p:spPr>
          <a:xfrm rot="10800000">
            <a:off x="2989175" y="3044450"/>
            <a:ext cx="518400" cy="60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9"/>
          <p:cNvCxnSpPr>
            <a:stCxn id="106" idx="0"/>
            <a:endCxn id="107" idx="1"/>
          </p:cNvCxnSpPr>
          <p:nvPr/>
        </p:nvCxnSpPr>
        <p:spPr>
          <a:xfrm flipH="1" rot="10800000">
            <a:off x="2542475" y="1682250"/>
            <a:ext cx="1163700" cy="53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9"/>
          <p:cNvCxnSpPr>
            <a:stCxn id="107" idx="3"/>
            <a:endCxn id="108" idx="1"/>
          </p:cNvCxnSpPr>
          <p:nvPr/>
        </p:nvCxnSpPr>
        <p:spPr>
          <a:xfrm>
            <a:off x="5283525" y="1682125"/>
            <a:ext cx="1158000" cy="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9"/>
          <p:cNvCxnSpPr>
            <a:stCxn id="108" idx="1"/>
          </p:cNvCxnSpPr>
          <p:nvPr/>
        </p:nvCxnSpPr>
        <p:spPr>
          <a:xfrm flipH="1">
            <a:off x="5316600" y="1709250"/>
            <a:ext cx="1125000" cy="19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9"/>
          <p:cNvCxnSpPr>
            <a:endCxn id="106" idx="3"/>
          </p:cNvCxnSpPr>
          <p:nvPr/>
        </p:nvCxnSpPr>
        <p:spPr>
          <a:xfrm flipH="1">
            <a:off x="3331175" y="2117850"/>
            <a:ext cx="827100" cy="45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9"/>
          <p:cNvCxnSpPr>
            <a:endCxn id="105" idx="0"/>
          </p:cNvCxnSpPr>
          <p:nvPr/>
        </p:nvCxnSpPr>
        <p:spPr>
          <a:xfrm>
            <a:off x="3375125" y="2801600"/>
            <a:ext cx="832800" cy="3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5" name="Google Shape;115;p19"/>
          <p:cNvSpPr txBox="1"/>
          <p:nvPr/>
        </p:nvSpPr>
        <p:spPr>
          <a:xfrm>
            <a:off x="2542475" y="3264950"/>
            <a:ext cx="9264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flows 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1853075" y="1541700"/>
            <a:ext cx="1654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SEND IP for CHECKING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3568200" y="1047500"/>
            <a:ext cx="20076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Analyze</a:t>
            </a:r>
            <a:endParaRPr/>
          </a:p>
        </p:txBody>
      </p:sp>
      <p:sp>
        <p:nvSpPr>
          <p:cNvPr id="118" name="Google Shape;118;p19"/>
          <p:cNvSpPr txBox="1"/>
          <p:nvPr/>
        </p:nvSpPr>
        <p:spPr>
          <a:xfrm>
            <a:off x="5647450" y="1367750"/>
            <a:ext cx="6507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3772325" y="2117600"/>
            <a:ext cx="9264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Decision</a:t>
            </a:r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4070125" y="2812700"/>
            <a:ext cx="63534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/>
        </p:nvSpPr>
        <p:spPr>
          <a:xfrm>
            <a:off x="3717125" y="2571750"/>
            <a:ext cx="9816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DUMP FLOWs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WORKING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swald"/>
                <a:ea typeface="Oswald"/>
                <a:cs typeface="Oswald"/>
                <a:sym typeface="Oswald"/>
              </a:rPr>
              <a:t>SETUP MININET TOPOLOGY &amp; CHECK FOR CONNECTIVITY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 rotWithShape="1">
          <a:blip r:embed="rId3">
            <a:alphaModFix/>
          </a:blip>
          <a:srcRect b="13239" l="0" r="-3231" t="0"/>
          <a:stretch/>
        </p:blipFill>
        <p:spPr>
          <a:xfrm>
            <a:off x="27575" y="1613875"/>
            <a:ext cx="9088849" cy="3529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Georgia"/>
                <a:ea typeface="Georgia"/>
                <a:cs typeface="Georgia"/>
                <a:sym typeface="Georgia"/>
              </a:rPr>
              <a:t>RYU CONTROLLER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Oswald"/>
                <a:ea typeface="Oswald"/>
                <a:cs typeface="Oswald"/>
                <a:sym typeface="Oswald"/>
              </a:rPr>
              <a:t>Run the RYU CONTROLLER and wait for the multipath to converge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49176" l="0" r="0" t="0"/>
          <a:stretch/>
        </p:blipFill>
        <p:spPr>
          <a:xfrm>
            <a:off x="1676575" y="1764825"/>
            <a:ext cx="5581276" cy="318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